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6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5" r:id="rId10"/>
    <p:sldId id="262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  <a:srgbClr val="DA8282"/>
    <a:srgbClr val="778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45"/>
    <p:restoredTop sz="95728"/>
  </p:normalViewPr>
  <p:slideViewPr>
    <p:cSldViewPr snapToGrid="0" snapToObjects="1">
      <p:cViewPr varScale="1">
        <p:scale>
          <a:sx n="69" d="100"/>
          <a:sy n="69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8368CF-5793-6C4C-8426-D9CC760EF5CC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E14170-766F-0742-A7D2-795D787B0C6E}">
      <dgm:prSet phldrT="[Text]" custT="1"/>
      <dgm:spPr/>
      <dgm:t>
        <a:bodyPr/>
        <a:lstStyle/>
        <a:p>
          <a:pPr algn="ctr"/>
          <a:r>
            <a:rPr lang="en-US" sz="3500" b="1" u="sng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3500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 1:</a:t>
          </a:r>
        </a:p>
        <a:p>
          <a:pPr algn="ctr"/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endParaRPr lang="en-US" sz="3500" b="0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7E49DD-B918-D643-BDD0-586E9C742D66}" type="parTrans" cxnId="{F89A09E4-E7AE-E24A-9921-8C1F827178C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4ED9F9-94B2-CC44-B3C7-0F88100EB046}" type="sibTrans" cxnId="{F89A09E4-E7AE-E24A-9921-8C1F827178C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2D21D1-7E26-FD44-99D0-A88FFA451594}">
      <dgm:prSet phldrT="[Text]" custT="1"/>
      <dgm:spPr/>
      <dgm:t>
        <a:bodyPr/>
        <a:lstStyle/>
        <a:p>
          <a:pPr algn="ctr"/>
          <a:r>
            <a:rPr lang="en-US" sz="3500" b="1" u="sng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3500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 2:</a:t>
          </a:r>
        </a:p>
        <a:p>
          <a:pPr algn="ctr"/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3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EB2DB-CB50-6E4E-BC94-41C2188755AF}" type="parTrans" cxnId="{DF529EE2-1D34-B440-BF5A-B93AA6480C1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CDC6EF-97CE-0D48-A7F2-5E778DBC8747}" type="sibTrans" cxnId="{DF529EE2-1D34-B440-BF5A-B93AA6480C1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A7968-1D73-B94F-A426-DE2809FBA666}">
      <dgm:prSet phldrT="[Text]" custT="1"/>
      <dgm:spPr/>
      <dgm:t>
        <a:bodyPr/>
        <a:lstStyle/>
        <a:p>
          <a:pPr algn="ctr"/>
          <a:r>
            <a:rPr lang="en-US" sz="3500" b="1" u="sng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3500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 3:</a:t>
          </a:r>
        </a:p>
        <a:p>
          <a:pPr algn="ctr"/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Kiểm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3500" b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endParaRPr lang="en-US" sz="3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9E11AC-B376-974B-AEAD-6F217CEE1EC5}" type="parTrans" cxnId="{C5A1DF77-B41A-2D49-BC07-AF0B0E3774F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A82792-3A3B-8944-885D-B1B694C8B51A}" type="sibTrans" cxnId="{C5A1DF77-B41A-2D49-BC07-AF0B0E3774F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B0C915-55D9-1949-A2B7-CB87C67702B4}" type="pres">
      <dgm:prSet presAssocID="{A78368CF-5793-6C4C-8426-D9CC760EF5C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9F9EA72-9165-DF43-88E7-1568077C0E22}" type="pres">
      <dgm:prSet presAssocID="{EBE14170-766F-0742-A7D2-795D787B0C6E}" presName="composite" presStyleCnt="0"/>
      <dgm:spPr/>
    </dgm:pt>
    <dgm:pt modelId="{8A415F23-A0FB-5C4A-9F1C-D2A1BEAC75D8}" type="pres">
      <dgm:prSet presAssocID="{EBE14170-766F-0742-A7D2-795D787B0C6E}" presName="LShape" presStyleLbl="alignNode1" presStyleIdx="0" presStyleCnt="5"/>
      <dgm:spPr/>
    </dgm:pt>
    <dgm:pt modelId="{09A6BD33-E53A-EA4C-A78E-D296E4CE2282}" type="pres">
      <dgm:prSet presAssocID="{EBE14170-766F-0742-A7D2-795D787B0C6E}" presName="ParentText" presStyleLbl="revTx" presStyleIdx="0" presStyleCnt="3" custScaleX="1166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14ED9-7F27-9D48-8AA7-ED426F70434B}" type="pres">
      <dgm:prSet presAssocID="{EBE14170-766F-0742-A7D2-795D787B0C6E}" presName="Triangle" presStyleLbl="alignNode1" presStyleIdx="1" presStyleCnt="5"/>
      <dgm:spPr/>
    </dgm:pt>
    <dgm:pt modelId="{A9F8DDBB-CCB6-014B-BDA3-A7D35552B549}" type="pres">
      <dgm:prSet presAssocID="{0C4ED9F9-94B2-CC44-B3C7-0F88100EB046}" presName="sibTrans" presStyleCnt="0"/>
      <dgm:spPr/>
    </dgm:pt>
    <dgm:pt modelId="{F190A168-564A-A341-A552-5C3E88F28D9A}" type="pres">
      <dgm:prSet presAssocID="{0C4ED9F9-94B2-CC44-B3C7-0F88100EB046}" presName="space" presStyleCnt="0"/>
      <dgm:spPr/>
    </dgm:pt>
    <dgm:pt modelId="{5B6E5FAF-9DFC-D046-BD72-BAFCD3A30D64}" type="pres">
      <dgm:prSet presAssocID="{382D21D1-7E26-FD44-99D0-A88FFA451594}" presName="composite" presStyleCnt="0"/>
      <dgm:spPr/>
    </dgm:pt>
    <dgm:pt modelId="{99090222-073A-8249-B085-4D74458C907E}" type="pres">
      <dgm:prSet presAssocID="{382D21D1-7E26-FD44-99D0-A88FFA451594}" presName="LShape" presStyleLbl="alignNode1" presStyleIdx="2" presStyleCnt="5"/>
      <dgm:spPr/>
    </dgm:pt>
    <dgm:pt modelId="{3BD6275A-34FF-B543-84FA-92811AF8C248}" type="pres">
      <dgm:prSet presAssocID="{382D21D1-7E26-FD44-99D0-A88FFA451594}" presName="ParentText" presStyleLbl="revTx" presStyleIdx="1" presStyleCnt="3" custScaleX="104951" custScaleY="1140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AC0A2-45E6-8D48-A191-1F04721E5ABB}" type="pres">
      <dgm:prSet presAssocID="{382D21D1-7E26-FD44-99D0-A88FFA451594}" presName="Triangle" presStyleLbl="alignNode1" presStyleIdx="3" presStyleCnt="5"/>
      <dgm:spPr/>
    </dgm:pt>
    <dgm:pt modelId="{8C34AFAB-4FE5-E049-B8EF-DC9F74DCD53B}" type="pres">
      <dgm:prSet presAssocID="{E9CDC6EF-97CE-0D48-A7F2-5E778DBC8747}" presName="sibTrans" presStyleCnt="0"/>
      <dgm:spPr/>
    </dgm:pt>
    <dgm:pt modelId="{A31BFD81-A3CF-B146-A01E-926764D49B60}" type="pres">
      <dgm:prSet presAssocID="{E9CDC6EF-97CE-0D48-A7F2-5E778DBC8747}" presName="space" presStyleCnt="0"/>
      <dgm:spPr/>
    </dgm:pt>
    <dgm:pt modelId="{FE83A4A0-57A3-AA46-B4FD-1CBBE4DD98AB}" type="pres">
      <dgm:prSet presAssocID="{24CA7968-1D73-B94F-A426-DE2809FBA666}" presName="composite" presStyleCnt="0"/>
      <dgm:spPr/>
    </dgm:pt>
    <dgm:pt modelId="{C735F67C-C61E-E848-B55B-161D8D4AEF48}" type="pres">
      <dgm:prSet presAssocID="{24CA7968-1D73-B94F-A426-DE2809FBA666}" presName="LShape" presStyleLbl="alignNode1" presStyleIdx="4" presStyleCnt="5"/>
      <dgm:spPr/>
    </dgm:pt>
    <dgm:pt modelId="{AE01F3FE-F3A0-1E4B-8381-E45608B57535}" type="pres">
      <dgm:prSet presAssocID="{24CA7968-1D73-B94F-A426-DE2809FBA66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5E9281-619A-3C4E-803E-5858C8BA70AE}" type="presOf" srcId="{382D21D1-7E26-FD44-99D0-A88FFA451594}" destId="{3BD6275A-34FF-B543-84FA-92811AF8C248}" srcOrd="0" destOrd="0" presId="urn:microsoft.com/office/officeart/2009/3/layout/StepUpProcess"/>
    <dgm:cxn modelId="{DF529EE2-1D34-B440-BF5A-B93AA6480C1A}" srcId="{A78368CF-5793-6C4C-8426-D9CC760EF5CC}" destId="{382D21D1-7E26-FD44-99D0-A88FFA451594}" srcOrd="1" destOrd="0" parTransId="{185EB2DB-CB50-6E4E-BC94-41C2188755AF}" sibTransId="{E9CDC6EF-97CE-0D48-A7F2-5E778DBC8747}"/>
    <dgm:cxn modelId="{F89A09E4-E7AE-E24A-9921-8C1F827178C4}" srcId="{A78368CF-5793-6C4C-8426-D9CC760EF5CC}" destId="{EBE14170-766F-0742-A7D2-795D787B0C6E}" srcOrd="0" destOrd="0" parTransId="{727E49DD-B918-D643-BDD0-586E9C742D66}" sibTransId="{0C4ED9F9-94B2-CC44-B3C7-0F88100EB046}"/>
    <dgm:cxn modelId="{E06035BE-2650-B24E-B7AD-A2750ED2E841}" type="presOf" srcId="{A78368CF-5793-6C4C-8426-D9CC760EF5CC}" destId="{2BB0C915-55D9-1949-A2B7-CB87C67702B4}" srcOrd="0" destOrd="0" presId="urn:microsoft.com/office/officeart/2009/3/layout/StepUpProcess"/>
    <dgm:cxn modelId="{FC5EDA45-9B31-2C4D-B55B-CD72E4209C3D}" type="presOf" srcId="{EBE14170-766F-0742-A7D2-795D787B0C6E}" destId="{09A6BD33-E53A-EA4C-A78E-D296E4CE2282}" srcOrd="0" destOrd="0" presId="urn:microsoft.com/office/officeart/2009/3/layout/StepUpProcess"/>
    <dgm:cxn modelId="{C5A1DF77-B41A-2D49-BC07-AF0B0E3774FE}" srcId="{A78368CF-5793-6C4C-8426-D9CC760EF5CC}" destId="{24CA7968-1D73-B94F-A426-DE2809FBA666}" srcOrd="2" destOrd="0" parTransId="{419E11AC-B376-974B-AEAD-6F217CEE1EC5}" sibTransId="{E2A82792-3A3B-8944-885D-B1B694C8B51A}"/>
    <dgm:cxn modelId="{603E27CE-AF49-1147-B2C1-BA1F35D4883C}" type="presOf" srcId="{24CA7968-1D73-B94F-A426-DE2809FBA666}" destId="{AE01F3FE-F3A0-1E4B-8381-E45608B57535}" srcOrd="0" destOrd="0" presId="urn:microsoft.com/office/officeart/2009/3/layout/StepUpProcess"/>
    <dgm:cxn modelId="{070ED6D9-010D-2D46-9DD5-1B17E476BDA0}" type="presParOf" srcId="{2BB0C915-55D9-1949-A2B7-CB87C67702B4}" destId="{79F9EA72-9165-DF43-88E7-1568077C0E22}" srcOrd="0" destOrd="0" presId="urn:microsoft.com/office/officeart/2009/3/layout/StepUpProcess"/>
    <dgm:cxn modelId="{A72154CB-50C1-9F48-B147-A5CDDC778AF7}" type="presParOf" srcId="{79F9EA72-9165-DF43-88E7-1568077C0E22}" destId="{8A415F23-A0FB-5C4A-9F1C-D2A1BEAC75D8}" srcOrd="0" destOrd="0" presId="urn:microsoft.com/office/officeart/2009/3/layout/StepUpProcess"/>
    <dgm:cxn modelId="{7D2573FE-E50D-F64C-8255-6368C48320EE}" type="presParOf" srcId="{79F9EA72-9165-DF43-88E7-1568077C0E22}" destId="{09A6BD33-E53A-EA4C-A78E-D296E4CE2282}" srcOrd="1" destOrd="0" presId="urn:microsoft.com/office/officeart/2009/3/layout/StepUpProcess"/>
    <dgm:cxn modelId="{914A6349-1557-744D-B43A-16C49F4F17B4}" type="presParOf" srcId="{79F9EA72-9165-DF43-88E7-1568077C0E22}" destId="{16714ED9-7F27-9D48-8AA7-ED426F70434B}" srcOrd="2" destOrd="0" presId="urn:microsoft.com/office/officeart/2009/3/layout/StepUpProcess"/>
    <dgm:cxn modelId="{433CF4B8-71BE-9942-8327-5B2DEEC3476A}" type="presParOf" srcId="{2BB0C915-55D9-1949-A2B7-CB87C67702B4}" destId="{A9F8DDBB-CCB6-014B-BDA3-A7D35552B549}" srcOrd="1" destOrd="0" presId="urn:microsoft.com/office/officeart/2009/3/layout/StepUpProcess"/>
    <dgm:cxn modelId="{4132B317-7E2C-704B-ADE9-73BEDAD2297F}" type="presParOf" srcId="{A9F8DDBB-CCB6-014B-BDA3-A7D35552B549}" destId="{F190A168-564A-A341-A552-5C3E88F28D9A}" srcOrd="0" destOrd="0" presId="urn:microsoft.com/office/officeart/2009/3/layout/StepUpProcess"/>
    <dgm:cxn modelId="{7629A625-3C68-2D41-97E6-260B47CD510A}" type="presParOf" srcId="{2BB0C915-55D9-1949-A2B7-CB87C67702B4}" destId="{5B6E5FAF-9DFC-D046-BD72-BAFCD3A30D64}" srcOrd="2" destOrd="0" presId="urn:microsoft.com/office/officeart/2009/3/layout/StepUpProcess"/>
    <dgm:cxn modelId="{DC5BDB7F-CA70-C442-8910-49FCA9CDA97C}" type="presParOf" srcId="{5B6E5FAF-9DFC-D046-BD72-BAFCD3A30D64}" destId="{99090222-073A-8249-B085-4D74458C907E}" srcOrd="0" destOrd="0" presId="urn:microsoft.com/office/officeart/2009/3/layout/StepUpProcess"/>
    <dgm:cxn modelId="{2FFF3294-3C54-3A4E-AAF0-FB58F700D874}" type="presParOf" srcId="{5B6E5FAF-9DFC-D046-BD72-BAFCD3A30D64}" destId="{3BD6275A-34FF-B543-84FA-92811AF8C248}" srcOrd="1" destOrd="0" presId="urn:microsoft.com/office/officeart/2009/3/layout/StepUpProcess"/>
    <dgm:cxn modelId="{4513F58C-FCD3-034D-80A4-D271128B1311}" type="presParOf" srcId="{5B6E5FAF-9DFC-D046-BD72-BAFCD3A30D64}" destId="{11CAC0A2-45E6-8D48-A191-1F04721E5ABB}" srcOrd="2" destOrd="0" presId="urn:microsoft.com/office/officeart/2009/3/layout/StepUpProcess"/>
    <dgm:cxn modelId="{ECEFB2F2-CFD5-BC4E-9F9E-BBAF0F958E52}" type="presParOf" srcId="{2BB0C915-55D9-1949-A2B7-CB87C67702B4}" destId="{8C34AFAB-4FE5-E049-B8EF-DC9F74DCD53B}" srcOrd="3" destOrd="0" presId="urn:microsoft.com/office/officeart/2009/3/layout/StepUpProcess"/>
    <dgm:cxn modelId="{98E24F09-9129-FE49-BD09-609A597AEBC9}" type="presParOf" srcId="{8C34AFAB-4FE5-E049-B8EF-DC9F74DCD53B}" destId="{A31BFD81-A3CF-B146-A01E-926764D49B60}" srcOrd="0" destOrd="0" presId="urn:microsoft.com/office/officeart/2009/3/layout/StepUpProcess"/>
    <dgm:cxn modelId="{281ABD5D-9C30-A643-ACF6-9294ED164298}" type="presParOf" srcId="{2BB0C915-55D9-1949-A2B7-CB87C67702B4}" destId="{FE83A4A0-57A3-AA46-B4FD-1CBBE4DD98AB}" srcOrd="4" destOrd="0" presId="urn:microsoft.com/office/officeart/2009/3/layout/StepUpProcess"/>
    <dgm:cxn modelId="{0FFFF802-1778-F443-9430-E74DC7303E33}" type="presParOf" srcId="{FE83A4A0-57A3-AA46-B4FD-1CBBE4DD98AB}" destId="{C735F67C-C61E-E848-B55B-161D8D4AEF48}" srcOrd="0" destOrd="0" presId="urn:microsoft.com/office/officeart/2009/3/layout/StepUpProcess"/>
    <dgm:cxn modelId="{6F7E755E-5271-D847-8AC0-02972A465720}" type="presParOf" srcId="{FE83A4A0-57A3-AA46-B4FD-1CBBE4DD98AB}" destId="{AE01F3FE-F3A0-1E4B-8381-E45608B5753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415F23-A0FB-5C4A-9F1C-D2A1BEAC75D8}">
      <dsp:nvSpPr>
        <dsp:cNvPr id="0" name=""/>
        <dsp:cNvSpPr/>
      </dsp:nvSpPr>
      <dsp:spPr>
        <a:xfrm rot="5400000">
          <a:off x="485589" y="1879617"/>
          <a:ext cx="1451019" cy="24144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6BD33-E53A-EA4C-A78E-D296E4CE2282}">
      <dsp:nvSpPr>
        <dsp:cNvPr id="0" name=""/>
        <dsp:cNvSpPr/>
      </dsp:nvSpPr>
      <dsp:spPr>
        <a:xfrm>
          <a:off x="61387" y="2601022"/>
          <a:ext cx="2543773" cy="191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u="sng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35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1: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Đọc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kĩ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endParaRPr lang="en-US" sz="3500" b="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387" y="2601022"/>
        <a:ext cx="2543773" cy="1910715"/>
      </dsp:txXfrm>
    </dsp:sp>
    <dsp:sp modelId="{16714ED9-7F27-9D48-8AA7-ED426F70434B}">
      <dsp:nvSpPr>
        <dsp:cNvPr id="0" name=""/>
        <dsp:cNvSpPr/>
      </dsp:nvSpPr>
      <dsp:spPr>
        <a:xfrm>
          <a:off x="2011888" y="1701862"/>
          <a:ext cx="411281" cy="4112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090222-073A-8249-B085-4D74458C907E}">
      <dsp:nvSpPr>
        <dsp:cNvPr id="0" name=""/>
        <dsp:cNvSpPr/>
      </dsp:nvSpPr>
      <dsp:spPr>
        <a:xfrm rot="5400000">
          <a:off x="3336070" y="1085527"/>
          <a:ext cx="1451019" cy="24144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D6275A-34FF-B543-84FA-92811AF8C248}">
      <dsp:nvSpPr>
        <dsp:cNvPr id="0" name=""/>
        <dsp:cNvSpPr/>
      </dsp:nvSpPr>
      <dsp:spPr>
        <a:xfrm>
          <a:off x="3039898" y="1673163"/>
          <a:ext cx="2287713" cy="2178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u="sng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35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2: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Tóm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tắt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văn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bản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bằng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39898" y="1673163"/>
        <a:ext cx="2287713" cy="2178253"/>
      </dsp:txXfrm>
    </dsp:sp>
    <dsp:sp modelId="{11CAC0A2-45E6-8D48-A191-1F04721E5ABB}">
      <dsp:nvSpPr>
        <dsp:cNvPr id="0" name=""/>
        <dsp:cNvSpPr/>
      </dsp:nvSpPr>
      <dsp:spPr>
        <a:xfrm>
          <a:off x="4862369" y="907772"/>
          <a:ext cx="411281" cy="41128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5F67C-C61E-E848-B55B-161D8D4AEF48}">
      <dsp:nvSpPr>
        <dsp:cNvPr id="0" name=""/>
        <dsp:cNvSpPr/>
      </dsp:nvSpPr>
      <dsp:spPr>
        <a:xfrm rot="5400000">
          <a:off x="6186552" y="425207"/>
          <a:ext cx="1451019" cy="241446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1F3FE-F3A0-1E4B-8381-E45608B57535}">
      <dsp:nvSpPr>
        <dsp:cNvPr id="0" name=""/>
        <dsp:cNvSpPr/>
      </dsp:nvSpPr>
      <dsp:spPr>
        <a:xfrm>
          <a:off x="5944341" y="1146611"/>
          <a:ext cx="2179791" cy="1910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u="sng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Bước</a:t>
          </a:r>
          <a:r>
            <a:rPr lang="en-US" sz="35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3: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Kiểm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lại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sơ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sz="3500" b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500" b="0" u="none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vẽ</a:t>
          </a:r>
          <a:endParaRPr lang="en-US" sz="3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44341" y="1146611"/>
        <a:ext cx="2179791" cy="1910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3742C-B192-437B-B15B-FA21DEB471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DDB46-17F0-4757-B317-0DAF35A7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3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aokefb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B46-17F0-4757-B317-0DAF35A726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6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B46-17F0-4757-B317-0DAF35A726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72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B46-17F0-4757-B317-0DAF35A726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91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B46-17F0-4757-B317-0DAF35A726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3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https://www.facebook.com/baokefb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- fb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0981.713.891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B46-17F0-4757-B317-0DAF35A726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29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DB46-17F0-4757-B317-0DAF35A7268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80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629" y="1371600"/>
            <a:ext cx="5935540" cy="2696866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629" y="4584879"/>
            <a:ext cx="593554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9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8077" y="1401097"/>
            <a:ext cx="2155722" cy="477586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401097"/>
            <a:ext cx="8232058" cy="477586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3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8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9" y="1709738"/>
            <a:ext cx="9214884" cy="31599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7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849526"/>
            <a:ext cx="5105400" cy="32104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49526"/>
            <a:ext cx="5105400" cy="321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7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371599"/>
            <a:ext cx="10442760" cy="9397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628" y="2311353"/>
            <a:ext cx="5084947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2628" y="3006725"/>
            <a:ext cx="508494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11353"/>
            <a:ext cx="5183188" cy="69537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2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5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44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463038"/>
            <a:ext cx="3859397" cy="147154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628" y="2934586"/>
            <a:ext cx="3859397" cy="29344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46AA-1EC0-4433-9956-E798E94A6FB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38C08-47C7-4847-B0BE-B9D8DEEB3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3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3200" cy="1314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2853369"/>
            <a:ext cx="10363200" cy="3088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26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0D4E46AA-1EC0-4433-9956-E798E94A6FB7}" type="datetimeFigureOut">
              <a:rPr lang="en-US" smtClean="0"/>
              <a:pPr/>
              <a:t>9/18/2023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38C08-47C7-4847-B0BE-B9D8DEEB3D1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09B62C-3402-4623-9A7C-AA048B56F8C3}"/>
              </a:ext>
            </a:extLst>
          </p:cNvPr>
          <p:cNvCxnSpPr>
            <a:cxnSpLocks/>
          </p:cNvCxnSpPr>
          <p:nvPr/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0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6" r:id="rId6"/>
    <p:sldLayoutId id="2147483681" r:id="rId7"/>
    <p:sldLayoutId id="2147483682" r:id="rId8"/>
    <p:sldLayoutId id="2147483683" r:id="rId9"/>
    <p:sldLayoutId id="2147483685" r:id="rId10"/>
    <p:sldLayoutId id="214748368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SzPct val="87000"/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uezone.gov.v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hoto of coconut palm trees">
            <a:extLst>
              <a:ext uri="{FF2B5EF4-FFF2-40B4-BE49-F238E27FC236}">
                <a16:creationId xmlns:a16="http://schemas.microsoft.com/office/drawing/2014/main" id="{3C4FB3D4-6585-40F8-8BB1-4B649C1349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02" b="3729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22AB34F-E75C-451A-8410-05B6C249E9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48484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2B40A-3E45-754F-9B27-D6A3FC03A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6041" y="914400"/>
            <a:ext cx="9138636" cy="3427867"/>
          </a:xfrm>
        </p:spPr>
        <p:txBody>
          <a:bodyPr anchor="t">
            <a:noAutofit/>
          </a:bodyPr>
          <a:lstStyle/>
          <a:p>
            <a:pPr algn="r"/>
            <a:r>
              <a:rPr lang="en-VN" sz="6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 NỘI DUNG CHÍNH CỦA MỘT VĂN BẢN BẰNG SƠ ĐỒ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4901C-20BE-844D-911F-A51AC0DCF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3503" y="5253051"/>
            <a:ext cx="4941173" cy="812923"/>
          </a:xfrm>
        </p:spPr>
        <p:txBody>
          <a:bodyPr anchor="t">
            <a:normAutofit/>
          </a:bodyPr>
          <a:lstStyle/>
          <a:p>
            <a:pPr algn="r"/>
            <a:r>
              <a:rPr lang="en-VN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…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222043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77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88E58F-ABDB-294F-87EE-3DCEA31AE875}"/>
              </a:ext>
            </a:extLst>
          </p:cNvPr>
          <p:cNvSpPr txBox="1">
            <a:spLocks/>
          </p:cNvSpPr>
          <p:nvPr/>
        </p:nvSpPr>
        <p:spPr>
          <a:xfrm>
            <a:off x="914399" y="209590"/>
            <a:ext cx="10363200" cy="810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Hướng dẫn quy trình viết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F31923F-C4D0-A747-95BA-5AEC3347D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609961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write png - World Press Freedom Day | #3964681 - Vippng">
            <a:extLst>
              <a:ext uri="{FF2B5EF4-FFF2-40B4-BE49-F238E27FC236}">
                <a16:creationId xmlns:a16="http://schemas.microsoft.com/office/drawing/2014/main" id="{691D6119-1F98-D948-8488-C64A0C3B0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395" y="0"/>
            <a:ext cx="2257604" cy="172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78B45D7-B548-4E48-B23A-108E65E9EB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427989"/>
            <a:ext cx="2632364" cy="2386676"/>
          </a:xfrm>
          <a:prstGeom prst="rect">
            <a:avLst/>
          </a:prstGeom>
        </p:spPr>
      </p:pic>
      <p:pic>
        <p:nvPicPr>
          <p:cNvPr id="1030" name="Picture 6" descr="Học Tập, Giáo Dục, Trẻ Em, Học Bài, Tải hình PNG 171 - Free.Vector6.com">
            <a:extLst>
              <a:ext uri="{FF2B5EF4-FFF2-40B4-BE49-F238E27FC236}">
                <a16:creationId xmlns:a16="http://schemas.microsoft.com/office/drawing/2014/main" id="{6E58A0F9-DE4B-D344-9097-C36F78E9F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564" y="3967556"/>
            <a:ext cx="3006435" cy="30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730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B0BB62-B484-5B40-AE3E-59F5D603C4EE}"/>
              </a:ext>
            </a:extLst>
          </p:cNvPr>
          <p:cNvSpPr txBox="1">
            <a:spLocks/>
          </p:cNvSpPr>
          <p:nvPr/>
        </p:nvSpPr>
        <p:spPr>
          <a:xfrm>
            <a:off x="914399" y="209590"/>
            <a:ext cx="10363200" cy="810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0753959-CB20-A14D-B07D-53BC1D0AD064}"/>
              </a:ext>
            </a:extLst>
          </p:cNvPr>
          <p:cNvSpPr/>
          <p:nvPr/>
        </p:nvSpPr>
        <p:spPr>
          <a:xfrm rot="21294284">
            <a:off x="2082381" y="992921"/>
            <a:ext cx="4860692" cy="3448446"/>
          </a:xfrm>
          <a:prstGeom prst="cloud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 descr="22858PICdbgea5Gz679dY_PIC2018.png">
            <a:extLst>
              <a:ext uri="{FF2B5EF4-FFF2-40B4-BE49-F238E27FC236}">
                <a16:creationId xmlns:a16="http://schemas.microsoft.com/office/drawing/2014/main" id="{F3514120-FA6A-2245-88CB-95B7BC9989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3136" y="3273447"/>
            <a:ext cx="3379790" cy="3584553"/>
          </a:xfrm>
          <a:prstGeom prst="rect">
            <a:avLst/>
          </a:prstGeom>
        </p:spPr>
      </p:pic>
      <p:pic>
        <p:nvPicPr>
          <p:cNvPr id="7170" name="Picture 2" descr="BẢN ĐỒ TƯ DUY &amp;quot;DẾ MÈN PHIÊU LƯU KÝ&amp;quot; - GIÁO ÁN ĐIỆN TỬ-BẢN ĐỒ TƯ DUY (SƯU  TẦM) - Nguyễn Quang Hưng - TÀI LIỆU DAY HỌC VÀ QUẢN LÝ GIÁO DỤC">
            <a:extLst>
              <a:ext uri="{FF2B5EF4-FFF2-40B4-BE49-F238E27FC236}">
                <a16:creationId xmlns:a16="http://schemas.microsoft.com/office/drawing/2014/main" id="{259B0499-0322-EC44-A5E1-F05431FBF0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0" b="18275"/>
          <a:stretch/>
        </p:blipFill>
        <p:spPr bwMode="auto">
          <a:xfrm>
            <a:off x="7461889" y="775211"/>
            <a:ext cx="4204731" cy="206002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hánh Gióng - tác giả, nội dung, bố cục, tóm tắt, dàn ý - Ngữ văn 6">
            <a:extLst>
              <a:ext uri="{FF2B5EF4-FFF2-40B4-BE49-F238E27FC236}">
                <a16:creationId xmlns:a16="http://schemas.microsoft.com/office/drawing/2014/main" id="{2F4A2A6E-844D-0940-A001-A4441638E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53" y="3190319"/>
            <a:ext cx="5375255" cy="328352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0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B2C489-B73E-3A4F-B0FF-6D7A338DC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19"/>
            <a:ext cx="10363199" cy="38752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208F69E-426B-B94B-8BAE-F1ECBFA67F5B}"/>
              </a:ext>
            </a:extLst>
          </p:cNvPr>
          <p:cNvSpPr txBox="1">
            <a:spLocks/>
          </p:cNvSpPr>
          <p:nvPr/>
        </p:nvSpPr>
        <p:spPr>
          <a:xfrm>
            <a:off x="914399" y="209590"/>
            <a:ext cx="10363200" cy="810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</a:t>
            </a:r>
          </a:p>
        </p:txBody>
      </p:sp>
      <p:pic>
        <p:nvPicPr>
          <p:cNvPr id="3" name="Picture 2" descr="A toy on top of a stack of books&#10;&#10;Description automatically generated with medium confidence">
            <a:extLst>
              <a:ext uri="{FF2B5EF4-FFF2-40B4-BE49-F238E27FC236}">
                <a16:creationId xmlns:a16="http://schemas.microsoft.com/office/drawing/2014/main" id="{29087A34-7E4B-D04E-9874-D705C2C9D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3988" y="3473409"/>
            <a:ext cx="3649285" cy="364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056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5843522-DD00-F84D-95D0-7441A5D4872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01915" y="1020081"/>
            <a:ext cx="7635904" cy="5628329"/>
            <a:chOff x="0" y="0"/>
            <a:chExt cx="10253" cy="576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0EC37B-23B4-4F44-A902-E62E32215333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0" y="0"/>
              <a:ext cx="10253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r>
                <a:rPr lang="en-US" sz="1300" b="1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Tên văn bản: ………………………………………………………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6" name="AutoShape 34">
              <a:extLst>
                <a:ext uri="{FF2B5EF4-FFF2-40B4-BE49-F238E27FC236}">
                  <a16:creationId xmlns:a16="http://schemas.microsoft.com/office/drawing/2014/main" id="{0786D6B0-706E-5F4D-9925-D885F12A1BAD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227" y="960"/>
              <a:ext cx="9893" cy="102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Nội dung chính của VB (tóm tắt khái quát):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 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…………………………………………………………………………………………………………………………………………………………………….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" name="AutoShape 35">
              <a:extLst>
                <a:ext uri="{FF2B5EF4-FFF2-40B4-BE49-F238E27FC236}">
                  <a16:creationId xmlns:a16="http://schemas.microsoft.com/office/drawing/2014/main" id="{F6E26A08-D6D7-BC49-A586-9B2C51729E1C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377" y="2361"/>
              <a:ext cx="9728" cy="5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…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 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8" name="AutoShape 36">
              <a:extLst>
                <a:ext uri="{FF2B5EF4-FFF2-40B4-BE49-F238E27FC236}">
                  <a16:creationId xmlns:a16="http://schemas.microsoft.com/office/drawing/2014/main" id="{3C838855-D96B-754E-9E39-CE191462DD18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392" y="3293"/>
              <a:ext cx="9728" cy="5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2. …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" name="AutoShape 37">
              <a:extLst>
                <a:ext uri="{FF2B5EF4-FFF2-40B4-BE49-F238E27FC236}">
                  <a16:creationId xmlns:a16="http://schemas.microsoft.com/office/drawing/2014/main" id="{584DF4BF-76F1-7046-9147-33AA0584D827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392" y="4225"/>
              <a:ext cx="9728" cy="5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3. …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0" name="AutoShape 38">
              <a:extLst>
                <a:ext uri="{FF2B5EF4-FFF2-40B4-BE49-F238E27FC236}">
                  <a16:creationId xmlns:a16="http://schemas.microsoft.com/office/drawing/2014/main" id="{C9A39739-3C1D-5347-8258-1B40A521B6CE}"/>
                </a:ext>
              </a:extLst>
            </p:cNvPr>
            <p:cNvSpPr>
              <a:spLocks noChangeAspect="1" noEditPoints="1" noChangeArrowheads="1" noChangeShapeType="1" noTextEdit="1"/>
            </p:cNvSpPr>
            <p:nvPr/>
          </p:nvSpPr>
          <p:spPr bwMode="auto">
            <a:xfrm>
              <a:off x="325" y="5202"/>
              <a:ext cx="9728" cy="55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…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11" name="AutoShape 39">
              <a:extLst>
                <a:ext uri="{FF2B5EF4-FFF2-40B4-BE49-F238E27FC236}">
                  <a16:creationId xmlns:a16="http://schemas.microsoft.com/office/drawing/2014/main" id="{E49455EE-DCEC-5149-A6C8-AC48447E8D85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4880" y="1988"/>
              <a:ext cx="1" cy="3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40">
              <a:extLst>
                <a:ext uri="{FF2B5EF4-FFF2-40B4-BE49-F238E27FC236}">
                  <a16:creationId xmlns:a16="http://schemas.microsoft.com/office/drawing/2014/main" id="{28B50822-F55D-C449-B9A0-0879F60891D4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4879" y="2920"/>
              <a:ext cx="1" cy="3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41">
              <a:extLst>
                <a:ext uri="{FF2B5EF4-FFF2-40B4-BE49-F238E27FC236}">
                  <a16:creationId xmlns:a16="http://schemas.microsoft.com/office/drawing/2014/main" id="{B96DB10B-9A98-E145-901D-5FE9FE1D36A6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4881" y="3852"/>
              <a:ext cx="1" cy="3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42">
              <a:extLst>
                <a:ext uri="{FF2B5EF4-FFF2-40B4-BE49-F238E27FC236}">
                  <a16:creationId xmlns:a16="http://schemas.microsoft.com/office/drawing/2014/main" id="{EFD587ED-21F5-D54F-A15A-8C95C1DDE9F2}"/>
                </a:ext>
              </a:extLst>
            </p:cNvPr>
            <p:cNvCxnSpPr>
              <a:cxnSpLocks noChangeAspect="1" noEditPoints="1" noChangeArrowheads="1" noChangeShapeType="1"/>
            </p:cNvCxnSpPr>
            <p:nvPr/>
          </p:nvCxnSpPr>
          <p:spPr bwMode="auto">
            <a:xfrm>
              <a:off x="4882" y="4784"/>
              <a:ext cx="1" cy="3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9CA00EFE-27D2-BE4B-A016-43953E280270}"/>
              </a:ext>
            </a:extLst>
          </p:cNvPr>
          <p:cNvSpPr txBox="1">
            <a:spLocks/>
          </p:cNvSpPr>
          <p:nvPr/>
        </p:nvSpPr>
        <p:spPr>
          <a:xfrm>
            <a:off x="914399" y="209590"/>
            <a:ext cx="10363200" cy="810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734394-F100-BB49-90D2-63E66B7AB8BA}"/>
              </a:ext>
            </a:extLst>
          </p:cNvPr>
          <p:cNvSpPr/>
          <p:nvPr/>
        </p:nvSpPr>
        <p:spPr>
          <a:xfrm>
            <a:off x="477983" y="1496292"/>
            <a:ext cx="3144366" cy="19958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VN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Thầy bói xem voi [Truyện vui dân gian] - Thế giới cổ tích">
            <a:extLst>
              <a:ext uri="{FF2B5EF4-FFF2-40B4-BE49-F238E27FC236}">
                <a16:creationId xmlns:a16="http://schemas.microsoft.com/office/drawing/2014/main" id="{B60EF846-5C1C-7744-9DF0-40A6E7801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1" y="3665515"/>
            <a:ext cx="3845834" cy="29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247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ảm ơn sự đóng góp của bạn - VIETVOIZ">
            <a:extLst>
              <a:ext uri="{FF2B5EF4-FFF2-40B4-BE49-F238E27FC236}">
                <a16:creationId xmlns:a16="http://schemas.microsoft.com/office/drawing/2014/main" id="{421A3F18-7F4E-4342-8D81-84403C422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649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>
            <a:extLst>
              <a:ext uri="{FF2B5EF4-FFF2-40B4-BE49-F238E27FC236}">
                <a16:creationId xmlns:a16="http://schemas.microsoft.com/office/drawing/2014/main" id="{79D7C63E-08E0-124C-884C-8BCDA12308E1}"/>
              </a:ext>
            </a:extLst>
          </p:cNvPr>
          <p:cNvSpPr/>
          <p:nvPr/>
        </p:nvSpPr>
        <p:spPr>
          <a:xfrm>
            <a:off x="685394" y="977435"/>
            <a:ext cx="5263017" cy="3419393"/>
          </a:xfrm>
          <a:prstGeom prst="cloud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 descr="22858PICdbgea5Gz679dY_PIC2018.png">
            <a:extLst>
              <a:ext uri="{FF2B5EF4-FFF2-40B4-BE49-F238E27FC236}">
                <a16:creationId xmlns:a16="http://schemas.microsoft.com/office/drawing/2014/main" id="{4ED99EC5-75A4-AF43-AB5B-F29E2D3D3C1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13137" y="3893127"/>
            <a:ext cx="2795509" cy="2964873"/>
          </a:xfrm>
          <a:prstGeom prst="rect">
            <a:avLst/>
          </a:prstGeom>
        </p:spPr>
      </p:pic>
      <p:pic>
        <p:nvPicPr>
          <p:cNvPr id="3" name="Picture 2" descr="A picture containing text, tree, grass, outdoor&#10;&#10;Description automatically generated">
            <a:extLst>
              <a:ext uri="{FF2B5EF4-FFF2-40B4-BE49-F238E27FC236}">
                <a16:creationId xmlns:a16="http://schemas.microsoft.com/office/drawing/2014/main" id="{14EA9CBF-FA16-804B-9FC8-C3499A0E9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454" y="838200"/>
            <a:ext cx="6054266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esert sand dune wave pattern">
            <a:extLst>
              <a:ext uri="{FF2B5EF4-FFF2-40B4-BE49-F238E27FC236}">
                <a16:creationId xmlns:a16="http://schemas.microsoft.com/office/drawing/2014/main" id="{A67A38E1-764D-4EF0-BAF3-4D1BE64567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9896" b="5834"/>
          <a:stretch/>
        </p:blipFill>
        <p:spPr>
          <a:xfrm>
            <a:off x="20" y="10"/>
            <a:ext cx="12191980" cy="685798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390362-5868-4DF6-BD74-91C728840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035382" y="-1298619"/>
            <a:ext cx="4121238" cy="12191998"/>
          </a:xfrm>
          <a:prstGeom prst="rect">
            <a:avLst/>
          </a:prstGeom>
          <a:gradFill flip="none" rotWithShape="1">
            <a:gsLst>
              <a:gs pos="36000">
                <a:srgbClr val="000000">
                  <a:alpha val="26000"/>
                </a:srgbClr>
              </a:gs>
              <a:gs pos="0">
                <a:srgbClr val="000000">
                  <a:alpha val="0"/>
                </a:srgbClr>
              </a:gs>
              <a:gs pos="61000">
                <a:srgbClr val="0E0D12">
                  <a:alpha val="58000"/>
                </a:srgbClr>
              </a:gs>
              <a:gs pos="88000">
                <a:srgbClr val="000000">
                  <a:alpha val="5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99AA5-9109-D44F-8CA2-6B3B4B09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12995"/>
            <a:ext cx="10660284" cy="18556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HƯỚNG DẪN PHÂN TÍCH KIỂU VĂN BẢN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A5C8BF2-C035-4BFF-8802-A397238344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2570" y="5821999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44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7EEE6-65B1-EB4A-A95F-A453E67D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09590"/>
            <a:ext cx="10363200" cy="810491"/>
          </a:xfrm>
        </p:spPr>
        <p:txBody>
          <a:bodyPr/>
          <a:lstStyle/>
          <a:p>
            <a:r>
              <a:rPr lang="en-V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hiểu tri thức về kiểu văn bản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721AE7-1DE5-CF4C-9E58-0A6943937B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472404"/>
              </p:ext>
            </p:extLst>
          </p:nvPr>
        </p:nvGraphicFramePr>
        <p:xfrm>
          <a:off x="426532" y="1300884"/>
          <a:ext cx="6940249" cy="5347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40249">
                  <a:extLst>
                    <a:ext uri="{9D8B030D-6E8A-4147-A177-3AD203B41FA5}">
                      <a16:colId xmlns:a16="http://schemas.microsoft.com/office/drawing/2014/main" val="3924552870"/>
                    </a:ext>
                  </a:extLst>
                </a:gridCol>
              </a:tblGrid>
              <a:tr h="5347526">
                <a:tc>
                  <a:txBody>
                    <a:bodyPr/>
                    <a:lstStyle/>
                    <a:p>
                      <a:pPr algn="ctr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 ĐIỆP 5K: KHẨU TRANG – KHỬ KHUẨN – KHOẢNG CÁCH – KHÔNG TỤ TẬP – KHAI BÁO Y TẾ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 TRANG: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vải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KHỬ KHUẨN: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Rửa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khuẩn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ghế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…).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rửa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thoáng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 CÁCH: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khoảng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 TỤ TẬP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 BÁO Y TẾ: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App NCOVI;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cài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BlueZone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u="none" strike="noStrike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https://bluezone.gov.vn/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Covid-19. Khi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ho,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thở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19009095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181" marR="60181" marT="0" marB="0"/>
                </a:tc>
                <a:extLst>
                  <a:ext uri="{0D108BD9-81ED-4DB2-BD59-A6C34878D82A}">
                    <a16:rowId xmlns:a16="http://schemas.microsoft.com/office/drawing/2014/main" val="2483781712"/>
                  </a:ext>
                </a:extLst>
              </a:tr>
            </a:tbl>
          </a:graphicData>
        </a:graphic>
      </p:graphicFrame>
      <p:pic>
        <p:nvPicPr>
          <p:cNvPr id="1026" name="Picture 2" descr="Thực hiện các quy định phòng dịch ở mức cao nhất để chống nguy cơ lây nhiễm  cộng đồng - Asset Publisher">
            <a:extLst>
              <a:ext uri="{FF2B5EF4-FFF2-40B4-BE49-F238E27FC236}">
                <a16:creationId xmlns:a16="http://schemas.microsoft.com/office/drawing/2014/main" id="{8FFA634F-B888-AE46-B9B0-6E0FDB76A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47" y="1020081"/>
            <a:ext cx="3708742" cy="56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83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EDB1C0-7C47-7549-9577-9D79AC41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209590"/>
            <a:ext cx="10363200" cy="810491"/>
          </a:xfrm>
        </p:spPr>
        <p:txBody>
          <a:bodyPr/>
          <a:lstStyle/>
          <a:p>
            <a:r>
              <a:rPr lang="en-V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hiểu tri thức về kiểu văn bản</a:t>
            </a:r>
          </a:p>
        </p:txBody>
      </p:sp>
      <p:pic>
        <p:nvPicPr>
          <p:cNvPr id="5" name="Picture 2" descr="Thực hiện các quy định phòng dịch ở mức cao nhất để chống nguy cơ lây nhiễm  cộng đồng - Asset Publisher">
            <a:extLst>
              <a:ext uri="{FF2B5EF4-FFF2-40B4-BE49-F238E27FC236}">
                <a16:creationId xmlns:a16="http://schemas.microsoft.com/office/drawing/2014/main" id="{82FC49D4-8FDD-4B4F-A7E2-C9388168B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166" y="1006944"/>
            <a:ext cx="3708742" cy="564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F324CE-7284-A644-B78C-0905BEE13DFA}"/>
              </a:ext>
            </a:extLst>
          </p:cNvPr>
          <p:cNvSpPr txBox="1"/>
          <p:nvPr/>
        </p:nvSpPr>
        <p:spPr>
          <a:xfrm>
            <a:off x="914399" y="1621533"/>
            <a:ext cx="5181601" cy="48488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 văn bản bằng sơ đồ là cách lược bỏ các ý phụ, thông tin chi tiết, chỉ giữ lại những ý chính, thông tin cốt lõi và thể hiện dưới dạng sơ đồ.</a:t>
            </a:r>
          </a:p>
        </p:txBody>
      </p:sp>
    </p:spTree>
    <p:extLst>
      <p:ext uri="{BB962C8B-B14F-4D97-AF65-F5344CB8AC3E}">
        <p14:creationId xmlns:p14="http://schemas.microsoft.com/office/powerpoint/2010/main" val="5010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432F8F76-A128-2440-A0E3-CCC82ACD5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6106" y="1439575"/>
            <a:ext cx="6500821" cy="5208835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8731076-2A50-7B43-B429-CD454F8722E5}"/>
              </a:ext>
            </a:extLst>
          </p:cNvPr>
          <p:cNvSpPr txBox="1">
            <a:spLocks/>
          </p:cNvSpPr>
          <p:nvPr/>
        </p:nvSpPr>
        <p:spPr>
          <a:xfrm>
            <a:off x="914399" y="209590"/>
            <a:ext cx="10363200" cy="810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Hướng dẫn phân tích kiểu văn bản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6B360EE6-F0D0-CD40-980F-0EDA6CF54DD6}"/>
              </a:ext>
            </a:extLst>
          </p:cNvPr>
          <p:cNvSpPr/>
          <p:nvPr/>
        </p:nvSpPr>
        <p:spPr>
          <a:xfrm rot="21294284">
            <a:off x="7272542" y="1621007"/>
            <a:ext cx="4209937" cy="2790894"/>
          </a:xfrm>
          <a:prstGeom prst="cloud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663032DC-E96B-3F49-8FB5-79442AC87622}"/>
              </a:ext>
            </a:extLst>
          </p:cNvPr>
          <p:cNvSpPr/>
          <p:nvPr/>
        </p:nvSpPr>
        <p:spPr>
          <a:xfrm rot="21294284">
            <a:off x="6952048" y="2033553"/>
            <a:ext cx="4209937" cy="2790894"/>
          </a:xfrm>
          <a:prstGeom prst="cloud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SG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 descr="22858PICdbgea5Gz679dY_PIC2018.png">
            <a:extLst>
              <a:ext uri="{FF2B5EF4-FFF2-40B4-BE49-F238E27FC236}">
                <a16:creationId xmlns:a16="http://schemas.microsoft.com/office/drawing/2014/main" id="{F35F10CA-D685-EE48-9AD7-074C5866FCF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77510" y="3850955"/>
            <a:ext cx="3179620" cy="300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4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79B96C6-D89B-8B43-ACA3-26EF2426EFD1}"/>
              </a:ext>
            </a:extLst>
          </p:cNvPr>
          <p:cNvSpPr txBox="1">
            <a:spLocks/>
          </p:cNvSpPr>
          <p:nvPr/>
        </p:nvSpPr>
        <p:spPr>
          <a:xfrm>
            <a:off x="914399" y="209590"/>
            <a:ext cx="10363200" cy="810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Hướng dẫn phân tích kiểu văn bản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A668F5FA-13F4-F142-A7F2-9F2792912A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6391" y="1672358"/>
            <a:ext cx="5309610" cy="4707659"/>
          </a:xfrm>
          <a:prstGeom prst="roundRect">
            <a:avLst>
              <a:gd name="adj" fmla="val 1616"/>
            </a:avLst>
          </a:prstGeom>
          <a:solidFill>
            <a:schemeClr val="bg1"/>
          </a:solidFill>
          <a:ln w="9525">
            <a:solidFill>
              <a:srgbClr val="7789D7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21E515C7-450B-BB4C-8944-DA682E2A40D3}"/>
              </a:ext>
            </a:extLst>
          </p:cNvPr>
          <p:cNvSpPr/>
          <p:nvPr/>
        </p:nvSpPr>
        <p:spPr>
          <a:xfrm>
            <a:off x="787977" y="1267112"/>
            <a:ext cx="4345132" cy="810491"/>
          </a:xfrm>
          <a:prstGeom prst="homePlate">
            <a:avLst>
              <a:gd name="adj" fmla="val 67106"/>
            </a:avLst>
          </a:prstGeom>
          <a:solidFill>
            <a:srgbClr val="7789D7"/>
          </a:solidFill>
          <a:ln>
            <a:solidFill>
              <a:srgbClr val="7789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2">
            <a:extLst>
              <a:ext uri="{FF2B5EF4-FFF2-40B4-BE49-F238E27FC236}">
                <a16:creationId xmlns:a16="http://schemas.microsoft.com/office/drawing/2014/main" id="{00F3EAB4-179B-EB42-839B-327787C2C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051" y="1366883"/>
            <a:ext cx="3636819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050F83C5-62F7-2345-B9B3-9A4AB26B72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88558" y="1672359"/>
            <a:ext cx="5309611" cy="4707658"/>
          </a:xfrm>
          <a:prstGeom prst="roundRect">
            <a:avLst>
              <a:gd name="adj" fmla="val 1616"/>
            </a:avLst>
          </a:prstGeom>
          <a:solidFill>
            <a:schemeClr val="bg1"/>
          </a:solidFill>
          <a:ln w="9525">
            <a:solidFill>
              <a:srgbClr val="DA828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EBE8D66B-007C-844A-90CB-3EC8AFB3C4E4}"/>
              </a:ext>
            </a:extLst>
          </p:cNvPr>
          <p:cNvSpPr/>
          <p:nvPr/>
        </p:nvSpPr>
        <p:spPr>
          <a:xfrm>
            <a:off x="6588558" y="1267112"/>
            <a:ext cx="4345132" cy="810491"/>
          </a:xfrm>
          <a:prstGeom prst="homePlate">
            <a:avLst>
              <a:gd name="adj" fmla="val 67106"/>
            </a:avLst>
          </a:prstGeom>
          <a:solidFill>
            <a:srgbClr val="DA8282"/>
          </a:solidFill>
          <a:ln>
            <a:solidFill>
              <a:srgbClr val="DA8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32">
            <a:extLst>
              <a:ext uri="{FF2B5EF4-FFF2-40B4-BE49-F238E27FC236}">
                <a16:creationId xmlns:a16="http://schemas.microsoft.com/office/drawing/2014/main" id="{4F5EA0D7-0538-E048-8F71-50AA09110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7632" y="1366881"/>
            <a:ext cx="3973441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8A7C84-4126-D947-BE37-639ADC081C0D}"/>
              </a:ext>
            </a:extLst>
          </p:cNvPr>
          <p:cNvSpPr txBox="1"/>
          <p:nvPr/>
        </p:nvSpPr>
        <p:spPr>
          <a:xfrm>
            <a:off x="887051" y="2077603"/>
            <a:ext cx="5208949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V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Tóm lược đúng và đủ các sự việc, phần, đoạn, ý chính.</a:t>
            </a:r>
          </a:p>
          <a:p>
            <a:pPr marL="457200" indent="-457200" algn="just">
              <a:buFontTx/>
              <a:buChar char="-"/>
            </a:pPr>
            <a:r>
              <a:rPr lang="en-V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các từ khoá, cụm từ.</a:t>
            </a:r>
          </a:p>
          <a:p>
            <a:pPr marL="457200" indent="-457200" algn="just">
              <a:buFontTx/>
              <a:buChar char="-"/>
            </a:pPr>
            <a:r>
              <a:rPr lang="en-V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được quan hệ giữa các sự việc, phần, đoạn, ý chính trong văn bản.</a:t>
            </a:r>
          </a:p>
          <a:p>
            <a:pPr marL="457200" indent="-457200" algn="just">
              <a:buFontTx/>
              <a:buChar char="-"/>
            </a:pPr>
            <a:r>
              <a:rPr lang="en-V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được nội dung bao quát toàn văn bản.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C710FE-1AF8-1E42-A290-AC8218F49210}"/>
              </a:ext>
            </a:extLst>
          </p:cNvPr>
          <p:cNvSpPr txBox="1"/>
          <p:nvPr/>
        </p:nvSpPr>
        <p:spPr>
          <a:xfrm>
            <a:off x="6588557" y="2104733"/>
            <a:ext cx="5208949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V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hợp hài hoà, hợp lí giữa các từ khoá với hình vẽ, mũi tên, các kí hiệu.</a:t>
            </a:r>
          </a:p>
          <a:p>
            <a:pPr marL="457200" indent="-457200" algn="just">
              <a:buFontTx/>
              <a:buChar char="-"/>
            </a:pPr>
            <a:r>
              <a:rPr lang="en-VN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 rõ, có tính thẩm mĩ, giúp nắm bắt nội dung chính của văn bản một cách thuận lợi, dễ dàng.</a:t>
            </a:r>
          </a:p>
        </p:txBody>
      </p:sp>
    </p:spTree>
    <p:extLst>
      <p:ext uri="{BB962C8B-B14F-4D97-AF65-F5344CB8AC3E}">
        <p14:creationId xmlns:p14="http://schemas.microsoft.com/office/powerpoint/2010/main" val="215426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11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09B62C-3402-4623-9A7C-AA048B56F8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0600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esert sand dune wave pattern">
            <a:extLst>
              <a:ext uri="{FF2B5EF4-FFF2-40B4-BE49-F238E27FC236}">
                <a16:creationId xmlns:a16="http://schemas.microsoft.com/office/drawing/2014/main" id="{A67A38E1-764D-4EF0-BAF3-4D1BE64567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9896" b="5834"/>
          <a:stretch/>
        </p:blipFill>
        <p:spPr>
          <a:xfrm>
            <a:off x="20" y="10"/>
            <a:ext cx="12191980" cy="685798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390362-5868-4DF6-BD74-91C728840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035382" y="-1298619"/>
            <a:ext cx="4121238" cy="12191998"/>
          </a:xfrm>
          <a:prstGeom prst="rect">
            <a:avLst/>
          </a:prstGeom>
          <a:gradFill flip="none" rotWithShape="1">
            <a:gsLst>
              <a:gs pos="36000">
                <a:srgbClr val="000000">
                  <a:alpha val="26000"/>
                </a:srgbClr>
              </a:gs>
              <a:gs pos="0">
                <a:srgbClr val="000000">
                  <a:alpha val="0"/>
                </a:srgbClr>
              </a:gs>
              <a:gs pos="61000">
                <a:srgbClr val="0E0D12">
                  <a:alpha val="58000"/>
                </a:srgbClr>
              </a:gs>
              <a:gs pos="88000">
                <a:srgbClr val="000000">
                  <a:alpha val="58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99AA5-9109-D44F-8CA2-6B3B4B09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12995"/>
            <a:ext cx="10208830" cy="18556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HƯỚNG DẪN QUY TRÌNH VIẾT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A5C8BF2-C035-4BFF-8802-A397238344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2570" y="5821999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6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F4F6F8-C6DC-0242-8FAD-A961617FD298}"/>
              </a:ext>
            </a:extLst>
          </p:cNvPr>
          <p:cNvSpPr txBox="1">
            <a:spLocks/>
          </p:cNvSpPr>
          <p:nvPr/>
        </p:nvSpPr>
        <p:spPr>
          <a:xfrm>
            <a:off x="914399" y="209590"/>
            <a:ext cx="10363200" cy="810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Hướng dẫn quy trình viết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DE4EE3-D5B4-7B43-9996-368382777479}"/>
              </a:ext>
            </a:extLst>
          </p:cNvPr>
          <p:cNvSpPr/>
          <p:nvPr/>
        </p:nvSpPr>
        <p:spPr>
          <a:xfrm>
            <a:off x="1579419" y="1245137"/>
            <a:ext cx="6712527" cy="53824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dirty="0" err="1"/>
              <a:t>Bước</a:t>
            </a:r>
            <a:r>
              <a:rPr lang="en-US" sz="2600" b="1" dirty="0"/>
              <a:t> 1:</a:t>
            </a:r>
            <a:r>
              <a:rPr lang="en-US" sz="2600" dirty="0"/>
              <a:t>.... </a:t>
            </a:r>
            <a:r>
              <a:rPr lang="en-US" sz="2600" dirty="0" err="1"/>
              <a:t>kĩ</a:t>
            </a:r>
            <a:r>
              <a:rPr lang="en-US" sz="2600" dirty="0"/>
              <a:t> </a:t>
            </a:r>
            <a:r>
              <a:rPr lang="en-US" sz="2600" dirty="0" err="1"/>
              <a:t>văn</a:t>
            </a:r>
            <a:r>
              <a:rPr lang="en-US" sz="2600" dirty="0"/>
              <a:t> </a:t>
            </a:r>
            <a:r>
              <a:rPr lang="en-US" sz="2600" dirty="0" err="1"/>
              <a:t>bản</a:t>
            </a:r>
            <a:r>
              <a:rPr lang="en-US" sz="2600" dirty="0"/>
              <a:t> </a:t>
            </a:r>
            <a:r>
              <a:rPr lang="en-US" sz="2600" dirty="0" err="1"/>
              <a:t>cần</a:t>
            </a:r>
            <a:r>
              <a:rPr lang="en-US" sz="2600" dirty="0"/>
              <a:t> </a:t>
            </a:r>
            <a:r>
              <a:rPr lang="en-US" sz="2600" dirty="0" err="1"/>
              <a:t>tóm</a:t>
            </a:r>
            <a:r>
              <a:rPr lang="en-US" sz="2600" dirty="0"/>
              <a:t> </a:t>
            </a:r>
            <a:r>
              <a:rPr lang="en-US" sz="2600" dirty="0" err="1"/>
              <a:t>tắt</a:t>
            </a:r>
            <a:endParaRPr lang="en-VN" sz="2600" dirty="0"/>
          </a:p>
          <a:p>
            <a:r>
              <a:rPr lang="en-US" sz="2600" dirty="0"/>
              <a:t>- </a:t>
            </a:r>
            <a:r>
              <a:rPr lang="en-US" sz="2600" dirty="0" err="1"/>
              <a:t>Xác</a:t>
            </a:r>
            <a:r>
              <a:rPr lang="en-US" sz="2600" dirty="0"/>
              <a:t> </a:t>
            </a:r>
            <a:r>
              <a:rPr lang="en-US" sz="2600" dirty="0" err="1"/>
              <a:t>định</a:t>
            </a:r>
            <a:r>
              <a:rPr lang="en-US" sz="2600" dirty="0"/>
              <a:t> </a:t>
            </a:r>
            <a:r>
              <a:rPr lang="en-US" sz="2600" dirty="0" err="1"/>
              <a:t>văn</a:t>
            </a:r>
            <a:r>
              <a:rPr lang="en-US" sz="2600" dirty="0"/>
              <a:t> </a:t>
            </a:r>
            <a:r>
              <a:rPr lang="en-US" sz="2600" dirty="0" err="1"/>
              <a:t>bản</a:t>
            </a:r>
            <a:r>
              <a:rPr lang="en-US" sz="2600" dirty="0"/>
              <a:t> </a:t>
            </a:r>
            <a:r>
              <a:rPr lang="en-US" sz="2600" dirty="0" err="1"/>
              <a:t>gồm</a:t>
            </a:r>
            <a:r>
              <a:rPr lang="en-US" sz="2600" dirty="0"/>
              <a:t>...</a:t>
            </a:r>
            <a:r>
              <a:rPr lang="en-US" sz="2600" dirty="0" err="1"/>
              <a:t>hoặc</a:t>
            </a:r>
            <a:r>
              <a:rPr lang="en-US" sz="2600" dirty="0"/>
              <a:t>....</a:t>
            </a:r>
            <a:r>
              <a:rPr lang="en-US" sz="2600" dirty="0" err="1"/>
              <a:t>và</a:t>
            </a:r>
            <a:r>
              <a:rPr lang="en-US" sz="2600" dirty="0"/>
              <a:t>.... </a:t>
            </a:r>
            <a:r>
              <a:rPr lang="en-US" sz="2600" dirty="0" err="1"/>
              <a:t>giữa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phần</a:t>
            </a:r>
            <a:r>
              <a:rPr lang="en-US" sz="2600" dirty="0"/>
              <a:t>,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đoạn</a:t>
            </a:r>
            <a:endParaRPr lang="en-VN" sz="2600" dirty="0"/>
          </a:p>
          <a:p>
            <a:r>
              <a:rPr lang="en-US" sz="2600" dirty="0"/>
              <a:t>- </a:t>
            </a:r>
            <a:r>
              <a:rPr lang="en-US" sz="2600" dirty="0" err="1"/>
              <a:t>Xác</a:t>
            </a:r>
            <a:r>
              <a:rPr lang="en-US" sz="2600" dirty="0"/>
              <a:t> </a:t>
            </a:r>
            <a:r>
              <a:rPr lang="en-US" sz="2600" dirty="0" err="1"/>
              <a:t>định</a:t>
            </a:r>
            <a:r>
              <a:rPr lang="en-US" sz="2600" dirty="0"/>
              <a:t>...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văn</a:t>
            </a:r>
            <a:r>
              <a:rPr lang="en-US" sz="2600" dirty="0"/>
              <a:t> </a:t>
            </a:r>
            <a:r>
              <a:rPr lang="en-US" sz="2600" dirty="0" err="1"/>
              <a:t>bản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...</a:t>
            </a:r>
            <a:endParaRPr lang="en-VN" sz="2600" dirty="0"/>
          </a:p>
          <a:p>
            <a:r>
              <a:rPr lang="en-US" sz="2600" b="1" dirty="0" err="1"/>
              <a:t>Bước</a:t>
            </a:r>
            <a:r>
              <a:rPr lang="en-US" sz="2600" b="1" dirty="0"/>
              <a:t> 2:</a:t>
            </a:r>
            <a:r>
              <a:rPr lang="en-US" sz="2600" dirty="0"/>
              <a:t> </a:t>
            </a:r>
            <a:r>
              <a:rPr lang="en-US" sz="2600" dirty="0" err="1"/>
              <a:t>Tóm</a:t>
            </a:r>
            <a:r>
              <a:rPr lang="en-US" sz="2600" dirty="0"/>
              <a:t> </a:t>
            </a:r>
            <a:r>
              <a:rPr lang="en-US" sz="2600" dirty="0" err="1"/>
              <a:t>tắt</a:t>
            </a:r>
            <a:r>
              <a:rPr lang="en-US" sz="2600" dirty="0"/>
              <a:t> </a:t>
            </a:r>
            <a:r>
              <a:rPr lang="en-US" sz="2600" dirty="0" err="1"/>
              <a:t>văn</a:t>
            </a:r>
            <a:r>
              <a:rPr lang="en-US" sz="2600" dirty="0"/>
              <a:t> </a:t>
            </a:r>
            <a:r>
              <a:rPr lang="en-US" sz="2600" dirty="0" err="1"/>
              <a:t>bản</a:t>
            </a:r>
            <a:r>
              <a:rPr lang="en-US" sz="2600" dirty="0"/>
              <a:t> </a:t>
            </a:r>
            <a:r>
              <a:rPr lang="en-US" sz="2600" dirty="0" err="1"/>
              <a:t>bằng</a:t>
            </a:r>
            <a:r>
              <a:rPr lang="en-US" sz="2600" dirty="0"/>
              <a:t>...</a:t>
            </a:r>
            <a:endParaRPr lang="en-VN" sz="2600" dirty="0"/>
          </a:p>
          <a:p>
            <a:r>
              <a:rPr lang="en-US" sz="2600" dirty="0"/>
              <a:t>- </a:t>
            </a:r>
            <a:r>
              <a:rPr lang="en-US" sz="2600" dirty="0" err="1"/>
              <a:t>Dựa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phần</a:t>
            </a:r>
            <a:r>
              <a:rPr lang="en-US" sz="2600" dirty="0"/>
              <a:t>, </a:t>
            </a:r>
            <a:r>
              <a:rPr lang="en-US" sz="2600" dirty="0" err="1"/>
              <a:t>số</a:t>
            </a:r>
            <a:r>
              <a:rPr lang="en-US" sz="2600" dirty="0"/>
              <a:t> </a:t>
            </a:r>
            <a:r>
              <a:rPr lang="en-US" sz="2600" dirty="0" err="1"/>
              <a:t>đoạn</a:t>
            </a:r>
            <a:r>
              <a:rPr lang="en-US" sz="2600" dirty="0"/>
              <a:t>, </a:t>
            </a:r>
            <a:r>
              <a:rPr lang="en-US" sz="2600" dirty="0" err="1"/>
              <a:t>xác</a:t>
            </a:r>
            <a:r>
              <a:rPr lang="en-US" sz="2600" dirty="0"/>
              <a:t> </a:t>
            </a:r>
            <a:r>
              <a:rPr lang="en-US" sz="2600" dirty="0" err="1"/>
              <a:t>định</a:t>
            </a:r>
            <a:r>
              <a:rPr lang="en-US" sz="2600" dirty="0"/>
              <a:t>...</a:t>
            </a:r>
            <a:r>
              <a:rPr lang="en-US" sz="2600" dirty="0" err="1"/>
              <a:t>hoặc</a:t>
            </a:r>
            <a:r>
              <a:rPr lang="en-US" sz="2600" dirty="0"/>
              <a:t>...</a:t>
            </a:r>
            <a:r>
              <a:rPr lang="en-US" sz="2600" dirty="0" err="1"/>
              <a:t>cần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...</a:t>
            </a:r>
            <a:endParaRPr lang="en-VN" sz="2600" dirty="0"/>
          </a:p>
          <a:p>
            <a:r>
              <a:rPr lang="en-US" sz="2600" dirty="0"/>
              <a:t>- </a:t>
            </a:r>
            <a:r>
              <a:rPr lang="en-US" sz="2600" dirty="0" err="1"/>
              <a:t>Chọn</a:t>
            </a:r>
            <a:r>
              <a:rPr lang="en-US" sz="2600" dirty="0"/>
              <a:t> </a:t>
            </a:r>
            <a:r>
              <a:rPr lang="en-US" sz="2600" dirty="0" err="1"/>
              <a:t>cách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 </a:t>
            </a:r>
            <a:r>
              <a:rPr lang="en-US" sz="2600" dirty="0" err="1"/>
              <a:t>hiện</a:t>
            </a:r>
            <a:r>
              <a:rPr lang="en-US" sz="2600" dirty="0"/>
              <a:t> </a:t>
            </a:r>
            <a:r>
              <a:rPr lang="en-US" sz="2600" dirty="0" err="1"/>
              <a:t>sơ</a:t>
            </a:r>
            <a:r>
              <a:rPr lang="en-US" sz="2600" dirty="0"/>
              <a:t> </a:t>
            </a:r>
            <a:r>
              <a:rPr lang="en-US" sz="2600" dirty="0" err="1"/>
              <a:t>dồ</a:t>
            </a:r>
            <a:r>
              <a:rPr lang="en-US" sz="2600" dirty="0"/>
              <a:t> </a:t>
            </a:r>
            <a:r>
              <a:rPr lang="en-US" sz="2600" dirty="0" err="1"/>
              <a:t>tốt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:....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trình</a:t>
            </a:r>
            <a:r>
              <a:rPr lang="en-US" sz="2600" dirty="0"/>
              <a:t> </a:t>
            </a:r>
            <a:r>
              <a:rPr lang="en-US" sz="2600" dirty="0" err="1"/>
              <a:t>bày</a:t>
            </a:r>
            <a:r>
              <a:rPr lang="en-US" sz="2600" dirty="0"/>
              <a:t>.....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văn</a:t>
            </a:r>
            <a:r>
              <a:rPr lang="en-US" sz="2600" dirty="0"/>
              <a:t> </a:t>
            </a:r>
            <a:r>
              <a:rPr lang="en-US" sz="2600" dirty="0" err="1"/>
              <a:t>bản</a:t>
            </a:r>
            <a:r>
              <a:rPr lang="en-US" sz="2600" dirty="0"/>
              <a:t> </a:t>
            </a:r>
            <a:r>
              <a:rPr lang="en-US" sz="2600" dirty="0" err="1"/>
              <a:t>cần</a:t>
            </a:r>
            <a:r>
              <a:rPr lang="en-US" sz="2600" dirty="0"/>
              <a:t> </a:t>
            </a:r>
            <a:r>
              <a:rPr lang="en-US" sz="2600" dirty="0" err="1"/>
              <a:t>tóm</a:t>
            </a:r>
            <a:r>
              <a:rPr lang="en-US" sz="2600" dirty="0"/>
              <a:t> </a:t>
            </a:r>
            <a:r>
              <a:rPr lang="en-US" sz="2600" dirty="0" err="1"/>
              <a:t>tắt</a:t>
            </a:r>
            <a:endParaRPr lang="en-VN" sz="2600" dirty="0"/>
          </a:p>
          <a:p>
            <a:r>
              <a:rPr lang="en-US" sz="2600" b="1" dirty="0" err="1"/>
              <a:t>Bước</a:t>
            </a:r>
            <a:r>
              <a:rPr lang="en-US" sz="2600" b="1" dirty="0"/>
              <a:t> 3:</a:t>
            </a:r>
            <a:r>
              <a:rPr lang="en-US" sz="2600" dirty="0"/>
              <a:t> </a:t>
            </a:r>
            <a:r>
              <a:rPr lang="en-US" sz="2600" dirty="0" err="1"/>
              <a:t>Kiểm</a:t>
            </a:r>
            <a:r>
              <a:rPr lang="en-US" sz="2600" dirty="0"/>
              <a:t> </a:t>
            </a:r>
            <a:r>
              <a:rPr lang="en-US" sz="2600" dirty="0" err="1"/>
              <a:t>tra</a:t>
            </a:r>
            <a:r>
              <a:rPr lang="en-US" sz="2600" dirty="0"/>
              <a:t> </a:t>
            </a:r>
            <a:r>
              <a:rPr lang="en-US" sz="2600" dirty="0" err="1"/>
              <a:t>lại</a:t>
            </a:r>
            <a:r>
              <a:rPr lang="en-US" sz="2600" dirty="0"/>
              <a:t>...</a:t>
            </a:r>
            <a:endParaRPr lang="en-VN" sz="2600" dirty="0"/>
          </a:p>
          <a:p>
            <a:r>
              <a:rPr lang="en-US" sz="2600" dirty="0"/>
              <a:t>- </a:t>
            </a:r>
            <a:r>
              <a:rPr lang="en-US" sz="2600" dirty="0" err="1"/>
              <a:t>Các</a:t>
            </a:r>
            <a:r>
              <a:rPr lang="en-US" sz="2600" dirty="0"/>
              <a:t>...</a:t>
            </a:r>
            <a:r>
              <a:rPr lang="en-US" sz="2600" dirty="0" err="1"/>
              <a:t>của</a:t>
            </a:r>
            <a:r>
              <a:rPr lang="en-US" sz="2600" dirty="0"/>
              <a:t> </a:t>
            </a:r>
            <a:r>
              <a:rPr lang="en-US" sz="2600" dirty="0" err="1"/>
              <a:t>văn</a:t>
            </a:r>
            <a:r>
              <a:rPr lang="en-US" sz="2600" dirty="0"/>
              <a:t> </a:t>
            </a:r>
            <a:r>
              <a:rPr lang="en-US" sz="2600" dirty="0" err="1"/>
              <a:t>bản</a:t>
            </a:r>
            <a:r>
              <a:rPr lang="en-US" sz="2600" dirty="0"/>
              <a:t> </a:t>
            </a:r>
            <a:r>
              <a:rPr lang="en-US" sz="2600" dirty="0" err="1"/>
              <a:t>đx</a:t>
            </a:r>
            <a:r>
              <a:rPr lang="en-US" sz="2600" dirty="0"/>
              <a:t> </a:t>
            </a:r>
            <a:r>
              <a:rPr lang="en-US" sz="2600" dirty="0" err="1"/>
              <a:t>đủ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rõ</a:t>
            </a:r>
            <a:r>
              <a:rPr lang="en-US" sz="2600" dirty="0"/>
              <a:t> </a:t>
            </a:r>
            <a:r>
              <a:rPr lang="en-US" sz="2600" dirty="0" err="1"/>
              <a:t>chưa</a:t>
            </a:r>
            <a:r>
              <a:rPr lang="en-US" sz="2600" dirty="0"/>
              <a:t>?</a:t>
            </a:r>
            <a:endParaRPr lang="en-VN" sz="2600" dirty="0"/>
          </a:p>
          <a:p>
            <a:r>
              <a:rPr lang="en-US" sz="2600" dirty="0"/>
              <a:t>- </a:t>
            </a:r>
            <a:r>
              <a:rPr lang="en-US" sz="2600" dirty="0" err="1"/>
              <a:t>Cách</a:t>
            </a:r>
            <a:r>
              <a:rPr lang="en-US" sz="2600" dirty="0"/>
              <a:t> </a:t>
            </a:r>
            <a:r>
              <a:rPr lang="en-US" sz="2600" dirty="0" err="1"/>
              <a:t>thể</a:t>
            </a:r>
            <a:r>
              <a:rPr lang="en-US" sz="2600" dirty="0"/>
              <a:t> </a:t>
            </a:r>
            <a:r>
              <a:rPr lang="en-US" sz="2600" dirty="0" err="1"/>
              <a:t>hiện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sơ</a:t>
            </a:r>
            <a:r>
              <a:rPr lang="en-US" sz="2600" dirty="0"/>
              <a:t> </a:t>
            </a:r>
            <a:r>
              <a:rPr lang="en-US" sz="2600" dirty="0" err="1"/>
              <a:t>đồ</a:t>
            </a:r>
            <a:r>
              <a:rPr lang="en-US" sz="2600" dirty="0"/>
              <a:t> </a:t>
            </a:r>
            <a:r>
              <a:rPr lang="en-US" sz="2600" dirty="0" err="1"/>
              <a:t>về</a:t>
            </a:r>
            <a:r>
              <a:rPr lang="en-US" sz="2600" dirty="0"/>
              <a:t> </a:t>
            </a:r>
            <a:r>
              <a:rPr lang="en-US" sz="2600" dirty="0" err="1"/>
              <a:t>các</a:t>
            </a:r>
            <a:r>
              <a:rPr lang="en-US" sz="2600" dirty="0"/>
              <a:t>........</a:t>
            </a:r>
            <a:r>
              <a:rPr lang="en-US" sz="2600" dirty="0" err="1"/>
              <a:t>và</a:t>
            </a:r>
            <a:r>
              <a:rPr lang="en-US" sz="2600" dirty="0"/>
              <a:t>.....</a:t>
            </a: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phù</a:t>
            </a:r>
            <a:r>
              <a:rPr lang="en-US" sz="2600" dirty="0"/>
              <a:t> </a:t>
            </a:r>
            <a:r>
              <a:rPr lang="en-US" sz="2600" dirty="0" err="1"/>
              <a:t>hợp</a:t>
            </a:r>
            <a:r>
              <a:rPr lang="en-US" sz="2600" dirty="0"/>
              <a:t> </a:t>
            </a:r>
            <a:r>
              <a:rPr lang="en-US" sz="2600" dirty="0" err="1"/>
              <a:t>chưa</a:t>
            </a:r>
            <a:r>
              <a:rPr lang="en-US" sz="2600" dirty="0"/>
              <a:t>?</a:t>
            </a:r>
            <a:r>
              <a:rPr lang="en-VN" sz="2600" dirty="0">
                <a:effectLst/>
              </a:rPr>
              <a:t> </a:t>
            </a:r>
            <a:endParaRPr lang="en-VN" sz="26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A2077ED-0BE4-944F-8B02-613AD5866C3E}"/>
              </a:ext>
            </a:extLst>
          </p:cNvPr>
          <p:cNvSpPr/>
          <p:nvPr/>
        </p:nvSpPr>
        <p:spPr>
          <a:xfrm>
            <a:off x="8721436" y="1953492"/>
            <a:ext cx="2556163" cy="33666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</p:txBody>
      </p:sp>
      <p:pic>
        <p:nvPicPr>
          <p:cNvPr id="5" name="图片 8">
            <a:extLst>
              <a:ext uri="{FF2B5EF4-FFF2-40B4-BE49-F238E27FC236}">
                <a16:creationId xmlns:a16="http://schemas.microsoft.com/office/drawing/2014/main" id="{6515F6BD-5B68-D749-BC70-3585D8281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917" y="190839"/>
            <a:ext cx="1788172" cy="2108596"/>
          </a:xfrm>
          <a:prstGeom prst="rect">
            <a:avLst/>
          </a:prstGeom>
        </p:spPr>
      </p:pic>
      <p:pic>
        <p:nvPicPr>
          <p:cNvPr id="8" name="Picture 7" descr="c0f27f09977f3a249bb988b4986ed5f9.png">
            <a:extLst>
              <a:ext uri="{FF2B5EF4-FFF2-40B4-BE49-F238E27FC236}">
                <a16:creationId xmlns:a16="http://schemas.microsoft.com/office/drawing/2014/main" id="{CD78F870-0DE1-B04E-9472-B65AC385E4F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-79663" y="4268747"/>
            <a:ext cx="1659082" cy="237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7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28698 -2.96296E-6 C 0.41562 -2.96296E-6 0.57435 0.0875 0.57435 0.1588 L 0.57435 0.3176 " pathEditMode="relative" rAng="0" ptsTypes="AAAA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1" y="15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DashVTI">
  <a:themeElements>
    <a:clrScheme name="AnalogousFromLightSeedRightStep">
      <a:dk1>
        <a:srgbClr val="000000"/>
      </a:dk1>
      <a:lt1>
        <a:srgbClr val="FFFFFF"/>
      </a:lt1>
      <a:dk2>
        <a:srgbClr val="272441"/>
      </a:dk2>
      <a:lt2>
        <a:srgbClr val="E3E2E8"/>
      </a:lt2>
      <a:accent1>
        <a:srgbClr val="9CA57B"/>
      </a:accent1>
      <a:accent2>
        <a:srgbClr val="86A971"/>
      </a:accent2>
      <a:accent3>
        <a:srgbClr val="7DAA7F"/>
      </a:accent3>
      <a:accent4>
        <a:srgbClr val="73AC8E"/>
      </a:accent4>
      <a:accent5>
        <a:srgbClr val="7CA7A2"/>
      </a:accent5>
      <a:accent6>
        <a:srgbClr val="79A6B9"/>
      </a:accent6>
      <a:hlink>
        <a:srgbClr val="7869AE"/>
      </a:hlink>
      <a:folHlink>
        <a:srgbClr val="7F7F7F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42B0E7C6-1071-483F-A575-9AF7EE1B96AC}" vid="{E18014FF-B132-4F63-9D72-5B85E99D64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781</Words>
  <Application>Microsoft Office PowerPoint</Application>
  <PresentationFormat>Widescreen</PresentationFormat>
  <Paragraphs>69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SimSun</vt:lpstr>
      <vt:lpstr>Arial</vt:lpstr>
      <vt:lpstr>Calibri</vt:lpstr>
      <vt:lpstr>Grandview Display</vt:lpstr>
      <vt:lpstr>Times New Roman</vt:lpstr>
      <vt:lpstr>DashVTI</vt:lpstr>
      <vt:lpstr>TÓM TẮT NỘI DUNG CHÍNH CỦA MỘT VĂN BẢN BẰNG SƠ ĐỒ</vt:lpstr>
      <vt:lpstr>PowerPoint Presentation</vt:lpstr>
      <vt:lpstr>I. HƯỚNG DẪN PHÂN TÍCH KIỂU VĂN BẢN</vt:lpstr>
      <vt:lpstr>1. Tìm hiểu tri thức về kiểu văn bản</vt:lpstr>
      <vt:lpstr>1. Tìm hiểu tri thức về kiểu văn bản</vt:lpstr>
      <vt:lpstr>PowerPoint Presentation</vt:lpstr>
      <vt:lpstr>PowerPoint Presentation</vt:lpstr>
      <vt:lpstr>II. HƯỚNG DẪN QUY TRÌNH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office014</dc:creator>
  <cp:lastModifiedBy>Windows User</cp:lastModifiedBy>
  <cp:revision>14</cp:revision>
  <dcterms:created xsi:type="dcterms:W3CDTF">2021-07-05T05:51:03Z</dcterms:created>
  <dcterms:modified xsi:type="dcterms:W3CDTF">2023-09-18T14:26:15Z</dcterms:modified>
</cp:coreProperties>
</file>